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oboto"/>
      <p:regular r:id="rId14"/>
      <p:bold r:id="rId15"/>
      <p:italic r:id="rId16"/>
      <p:boldItalic r:id="rId17"/>
    </p:embeddedFont>
    <p:embeddedFont>
      <p:font typeface="Average"/>
      <p:regular r:id="rId18"/>
    </p:embeddedFont>
    <p:embeddedFont>
      <p:font typeface="Oswald"/>
      <p:regular r:id="rId19"/>
      <p:bold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swald-bold.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fntdata"/><Relationship Id="rId14" Type="http://schemas.openxmlformats.org/officeDocument/2006/relationships/font" Target="fonts/Roboto-regular.fntdata"/><Relationship Id="rId17" Type="http://schemas.openxmlformats.org/officeDocument/2006/relationships/font" Target="fonts/Roboto-boldItalic.fntdata"/><Relationship Id="rId16" Type="http://schemas.openxmlformats.org/officeDocument/2006/relationships/font" Target="fonts/Roboto-italic.fntdata"/><Relationship Id="rId5" Type="http://schemas.openxmlformats.org/officeDocument/2006/relationships/notesMaster" Target="notesMasters/notesMaster1.xml"/><Relationship Id="rId19" Type="http://schemas.openxmlformats.org/officeDocument/2006/relationships/font" Target="fonts/Oswald-regular.fntdata"/><Relationship Id="rId6" Type="http://schemas.openxmlformats.org/officeDocument/2006/relationships/slide" Target="slides/slide1.xml"/><Relationship Id="rId18" Type="http://schemas.openxmlformats.org/officeDocument/2006/relationships/font" Target="fonts/Average-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8d5e5b7f0c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8d5e5b7f0c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868790be37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868790be37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868790be37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868790be37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868790be37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868790be37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868790be37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868790be37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868790be37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868790be37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8d5e5b7f0c_1_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5" name="Google Shape;95;g8d5e5b7f0c_1_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jpg"/><Relationship Id="rId6" Type="http://schemas.openxmlformats.org/officeDocument/2006/relationships/hyperlink" Target="https://www.canr.msu.edu/washtenaw/washtenaw_county_4_h/"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311700" y="2766500"/>
            <a:ext cx="8520600" cy="1088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2200">
                <a:solidFill>
                  <a:srgbClr val="333333"/>
                </a:solidFill>
                <a:highlight>
                  <a:srgbClr val="FFFFFF"/>
                </a:highlight>
              </a:rPr>
              <a:t>My name is Lillian Botsford-Rhodes and in May of 2020 I created a survey about  teen mental   health. I  sent the  survey  link out  through  social media and asked all  my  friends (ages 13-18 year old) to fill it  out. These are the survey results. </a:t>
            </a:r>
            <a:endParaRPr sz="5300"/>
          </a:p>
        </p:txBody>
      </p:sp>
      <p:sp>
        <p:nvSpPr>
          <p:cNvPr id="60" name="Google Shape;60;p13"/>
          <p:cNvSpPr txBox="1"/>
          <p:nvPr/>
        </p:nvSpPr>
        <p:spPr>
          <a:xfrm>
            <a:off x="219750" y="1471550"/>
            <a:ext cx="8704500" cy="10191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2500">
                <a:solidFill>
                  <a:srgbClr val="FFFFFF"/>
                </a:solidFill>
              </a:rPr>
              <a:t>TEEN MENTAL HEALTH SURVEY  RESULTS </a:t>
            </a:r>
            <a:endParaRPr b="1" sz="2500">
              <a:solidFill>
                <a:srgbClr val="FFFFFF"/>
              </a:solidFill>
            </a:endParaRPr>
          </a:p>
          <a:p>
            <a:pPr indent="0" lvl="0" marL="0" rtl="0" algn="ctr">
              <a:spcBef>
                <a:spcPts val="0"/>
              </a:spcBef>
              <a:spcAft>
                <a:spcPts val="0"/>
              </a:spcAft>
              <a:buNone/>
            </a:pPr>
            <a:r>
              <a:rPr b="1" lang="en" sz="2500">
                <a:solidFill>
                  <a:srgbClr val="FFFFFF"/>
                </a:solidFill>
              </a:rPr>
              <a:t> MAY  2020 - WASHTENAW  COUNTY, MICHIGAN</a:t>
            </a:r>
            <a:endParaRPr b="1" sz="2500">
              <a:solidFill>
                <a:srgbClr val="FFFFFF"/>
              </a:solidFill>
            </a:endParaRPr>
          </a:p>
          <a:p>
            <a:pPr indent="0" lvl="0" marL="0" rtl="0" algn="ctr">
              <a:spcBef>
                <a:spcPts val="0"/>
              </a:spcBef>
              <a:spcAft>
                <a:spcPts val="0"/>
              </a:spcAft>
              <a:buNone/>
            </a:pPr>
            <a:r>
              <a:rPr lang="en" sz="1800"/>
              <a:t> </a:t>
            </a:r>
            <a:endParaRPr sz="1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id="65" name="Google Shape;65;p14"/>
          <p:cNvPicPr preferRelativeResize="0"/>
          <p:nvPr/>
        </p:nvPicPr>
        <p:blipFill>
          <a:blip r:embed="rId3">
            <a:alphaModFix/>
          </a:blip>
          <a:stretch>
            <a:fillRect/>
          </a:stretch>
        </p:blipFill>
        <p:spPr>
          <a:xfrm>
            <a:off x="1189170" y="0"/>
            <a:ext cx="6942528"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pic>
        <p:nvPicPr>
          <p:cNvPr id="70" name="Google Shape;70;p15"/>
          <p:cNvPicPr preferRelativeResize="0"/>
          <p:nvPr/>
        </p:nvPicPr>
        <p:blipFill>
          <a:blip r:embed="rId3">
            <a:alphaModFix/>
          </a:blip>
          <a:stretch>
            <a:fillRect/>
          </a:stretch>
        </p:blipFill>
        <p:spPr>
          <a:xfrm>
            <a:off x="1236949" y="0"/>
            <a:ext cx="6904749" cy="514349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pic>
        <p:nvPicPr>
          <p:cNvPr id="75" name="Google Shape;75;p16"/>
          <p:cNvPicPr preferRelativeResize="0"/>
          <p:nvPr/>
        </p:nvPicPr>
        <p:blipFill>
          <a:blip r:embed="rId3">
            <a:alphaModFix/>
          </a:blip>
          <a:stretch>
            <a:fillRect/>
          </a:stretch>
        </p:blipFill>
        <p:spPr>
          <a:xfrm>
            <a:off x="1574475" y="0"/>
            <a:ext cx="5903325" cy="514350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pic>
        <p:nvPicPr>
          <p:cNvPr id="80" name="Google Shape;80;p17"/>
          <p:cNvPicPr preferRelativeResize="0"/>
          <p:nvPr/>
        </p:nvPicPr>
        <p:blipFill>
          <a:blip r:embed="rId3">
            <a:alphaModFix/>
          </a:blip>
          <a:stretch>
            <a:fillRect/>
          </a:stretch>
        </p:blipFill>
        <p:spPr>
          <a:xfrm>
            <a:off x="664972" y="0"/>
            <a:ext cx="7867079" cy="514350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pic>
        <p:nvPicPr>
          <p:cNvPr id="85" name="Google Shape;85;p18"/>
          <p:cNvPicPr preferRelativeResize="0"/>
          <p:nvPr/>
        </p:nvPicPr>
        <p:blipFill>
          <a:blip r:embed="rId3">
            <a:alphaModFix/>
          </a:blip>
          <a:stretch>
            <a:fillRect/>
          </a:stretch>
        </p:blipFill>
        <p:spPr>
          <a:xfrm>
            <a:off x="1337105" y="0"/>
            <a:ext cx="6777947" cy="51435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nvSpPr>
        <p:spPr>
          <a:xfrm>
            <a:off x="419475" y="988750"/>
            <a:ext cx="6331500" cy="3613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rgbClr val="333E48"/>
                </a:solidFill>
                <a:highlight>
                  <a:srgbClr val="FFFFFF"/>
                </a:highlight>
                <a:latin typeface="Calibri"/>
                <a:ea typeface="Calibri"/>
                <a:cs typeface="Calibri"/>
                <a:sym typeface="Calibri"/>
              </a:rPr>
              <a:t> </a:t>
            </a:r>
            <a:endParaRPr sz="10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“The situation of the world/society's expectations.”</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6B787F"/>
                </a:solidFill>
                <a:highlight>
                  <a:srgbClr val="FFFFFF"/>
                </a:highlight>
                <a:latin typeface="Calibri"/>
                <a:ea typeface="Calibri"/>
                <a:cs typeface="Calibri"/>
                <a:sym typeface="Calibri"/>
              </a:rPr>
              <a:t> </a:t>
            </a:r>
            <a:endParaRPr sz="1300">
              <a:solidFill>
                <a:srgbClr val="6B787F"/>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“Be well prepared”</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6B787F"/>
                </a:solidFill>
                <a:highlight>
                  <a:srgbClr val="FFFFFF"/>
                </a:highlight>
                <a:latin typeface="Calibri"/>
                <a:ea typeface="Calibri"/>
                <a:cs typeface="Calibri"/>
                <a:sym typeface="Calibri"/>
              </a:rPr>
              <a:t> </a:t>
            </a:r>
            <a:endParaRPr sz="1300">
              <a:solidFill>
                <a:srgbClr val="6B787F"/>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“I would try to get rid of the things that cause me extra stress”    </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  </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“My parents to be easier on me and my friends to show they cared more”</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“People would be more considerate of other's feelings”</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 </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“Get rid of homework and try to do more self care”</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6B787F"/>
                </a:solidFill>
                <a:highlight>
                  <a:srgbClr val="FFFFFF"/>
                </a:highlight>
                <a:latin typeface="Calibri"/>
                <a:ea typeface="Calibri"/>
                <a:cs typeface="Calibri"/>
                <a:sym typeface="Calibri"/>
              </a:rPr>
              <a:t> </a:t>
            </a:r>
            <a:endParaRPr sz="1300">
              <a:solidFill>
                <a:srgbClr val="6B787F"/>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“I would lift the quarantine for a day so I could say goodbye to my Grandma.”</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000">
                <a:solidFill>
                  <a:srgbClr val="333E48"/>
                </a:solidFill>
                <a:highlight>
                  <a:srgbClr val="FFFFFF"/>
                </a:highlight>
                <a:latin typeface="Calibri"/>
                <a:ea typeface="Calibri"/>
                <a:cs typeface="Calibri"/>
                <a:sym typeface="Calibri"/>
              </a:rPr>
              <a:t> </a:t>
            </a:r>
            <a:endParaRPr sz="10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000">
                <a:solidFill>
                  <a:srgbClr val="333E48"/>
                </a:solidFill>
                <a:highlight>
                  <a:srgbClr val="FFFFFF"/>
                </a:highlight>
                <a:latin typeface="Calibri"/>
                <a:ea typeface="Calibri"/>
                <a:cs typeface="Calibri"/>
                <a:sym typeface="Calibri"/>
              </a:rPr>
              <a:t> </a:t>
            </a:r>
            <a:endParaRPr sz="1000">
              <a:solidFill>
                <a:srgbClr val="333E48"/>
              </a:solidFill>
              <a:highlight>
                <a:srgbClr val="FFFFFF"/>
              </a:highlight>
              <a:latin typeface="Calibri"/>
              <a:ea typeface="Calibri"/>
              <a:cs typeface="Calibri"/>
              <a:sym typeface="Calibri"/>
            </a:endParaRPr>
          </a:p>
          <a:p>
            <a:pPr indent="0" lvl="0" marL="0" rtl="0" algn="l">
              <a:spcBef>
                <a:spcPts val="0"/>
              </a:spcBef>
              <a:spcAft>
                <a:spcPts val="0"/>
              </a:spcAft>
              <a:buNone/>
            </a:pPr>
            <a:r>
              <a:t/>
            </a:r>
            <a:endParaRPr>
              <a:latin typeface="Average"/>
              <a:ea typeface="Average"/>
              <a:cs typeface="Average"/>
              <a:sym typeface="Average"/>
            </a:endParaRPr>
          </a:p>
        </p:txBody>
      </p:sp>
      <p:sp>
        <p:nvSpPr>
          <p:cNvPr id="91" name="Google Shape;91;p19"/>
          <p:cNvSpPr txBox="1"/>
          <p:nvPr/>
        </p:nvSpPr>
        <p:spPr>
          <a:xfrm>
            <a:off x="6210675" y="1158600"/>
            <a:ext cx="2612700" cy="398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“A lot of things”   </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“Drugs”</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6B787F"/>
                </a:solidFill>
                <a:highlight>
                  <a:srgbClr val="FFFFFF"/>
                </a:highlight>
                <a:latin typeface="Calibri"/>
                <a:ea typeface="Calibri"/>
                <a:cs typeface="Calibri"/>
                <a:sym typeface="Calibri"/>
              </a:rPr>
              <a:t> </a:t>
            </a:r>
            <a:endParaRPr sz="1300">
              <a:solidFill>
                <a:srgbClr val="6B787F"/>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“Less emails from teachers”</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“Less after school activities”</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 </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“Being w friendzzzzzzzzz”</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 </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“Not over think so much”</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t/>
            </a:r>
            <a:endParaRPr sz="1300">
              <a:solidFill>
                <a:srgbClr val="333E48"/>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lang="en" sz="1300">
                <a:solidFill>
                  <a:srgbClr val="333E48"/>
                </a:solidFill>
                <a:highlight>
                  <a:srgbClr val="FFFFFF"/>
                </a:highlight>
                <a:latin typeface="Calibri"/>
                <a:ea typeface="Calibri"/>
                <a:cs typeface="Calibri"/>
                <a:sym typeface="Calibri"/>
              </a:rPr>
              <a:t> “Go back to normal life”</a:t>
            </a:r>
            <a:endParaRPr sz="1700">
              <a:latin typeface="Average"/>
              <a:ea typeface="Average"/>
              <a:cs typeface="Average"/>
              <a:sym typeface="Average"/>
            </a:endParaRPr>
          </a:p>
        </p:txBody>
      </p:sp>
      <p:sp>
        <p:nvSpPr>
          <p:cNvPr id="92" name="Google Shape;92;p19"/>
          <p:cNvSpPr txBox="1"/>
          <p:nvPr/>
        </p:nvSpPr>
        <p:spPr>
          <a:xfrm>
            <a:off x="268575" y="214000"/>
            <a:ext cx="8704500" cy="5814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FFFF"/>
                </a:solidFill>
              </a:rPr>
              <a:t>WHAT WOULD YOU  CHANGE TO MAKE LIFE LESS STRESSFUL? </a:t>
            </a:r>
            <a:endParaRPr b="1" sz="1600">
              <a:solidFill>
                <a:srgbClr val="FFFFFF"/>
              </a:solidFill>
            </a:endParaRPr>
          </a:p>
          <a:p>
            <a:pPr indent="0" lvl="0" marL="0" rtl="0" algn="l">
              <a:spcBef>
                <a:spcPts val="0"/>
              </a:spcBef>
              <a:spcAft>
                <a:spcPts val="0"/>
              </a:spcAft>
              <a:buNone/>
            </a:pPr>
            <a:r>
              <a:rPr lang="en" sz="1800"/>
              <a:t> </a:t>
            </a:r>
            <a:endParaRPr sz="1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idx="1" type="body"/>
          </p:nvPr>
        </p:nvSpPr>
        <p:spPr>
          <a:xfrm>
            <a:off x="1570657" y="1251104"/>
            <a:ext cx="8520600" cy="3416400"/>
          </a:xfrm>
          <a:prstGeom prst="rect">
            <a:avLst/>
          </a:prstGeom>
          <a:noFill/>
          <a:ln>
            <a:noFill/>
          </a:ln>
        </p:spPr>
        <p:txBody>
          <a:bodyPr anchorCtr="0" anchor="t" bIns="91425" lIns="91425" spcFirstLastPara="1" rIns="91425" wrap="square" tIns="91425">
            <a:noAutofit/>
          </a:bodyPr>
          <a:lstStyle/>
          <a:p>
            <a:pPr indent="0" lvl="0" marL="457200" rtl="0" algn="l">
              <a:lnSpc>
                <a:spcPct val="115000"/>
              </a:lnSpc>
              <a:spcBef>
                <a:spcPts val="1600"/>
              </a:spcBef>
              <a:spcAft>
                <a:spcPts val="0"/>
              </a:spcAft>
              <a:buSzPts val="1800"/>
              <a:buNone/>
            </a:pPr>
            <a:r>
              <a:t/>
            </a:r>
            <a:endParaRPr>
              <a:solidFill>
                <a:schemeClr val="dk1"/>
              </a:solidFill>
              <a:latin typeface="Roboto"/>
              <a:ea typeface="Roboto"/>
              <a:cs typeface="Roboto"/>
              <a:sym typeface="Roboto"/>
            </a:endParaRPr>
          </a:p>
          <a:p>
            <a:pPr indent="0" lvl="0" marL="457200" rtl="0" algn="l">
              <a:lnSpc>
                <a:spcPct val="115000"/>
              </a:lnSpc>
              <a:spcBef>
                <a:spcPts val="1600"/>
              </a:spcBef>
              <a:spcAft>
                <a:spcPts val="0"/>
              </a:spcAft>
              <a:buSzPts val="1800"/>
              <a:buNone/>
            </a:pPr>
            <a:r>
              <a:t/>
            </a:r>
            <a:endParaRPr>
              <a:solidFill>
                <a:schemeClr val="dk1"/>
              </a:solidFill>
              <a:latin typeface="Roboto"/>
              <a:ea typeface="Roboto"/>
              <a:cs typeface="Roboto"/>
              <a:sym typeface="Roboto"/>
            </a:endParaRPr>
          </a:p>
          <a:p>
            <a:pPr indent="0" lvl="0" marL="457200" rtl="0" algn="l">
              <a:lnSpc>
                <a:spcPct val="115000"/>
              </a:lnSpc>
              <a:spcBef>
                <a:spcPts val="1600"/>
              </a:spcBef>
              <a:spcAft>
                <a:spcPts val="0"/>
              </a:spcAft>
              <a:buSzPts val="1800"/>
              <a:buNone/>
            </a:pPr>
            <a:r>
              <a:t/>
            </a:r>
            <a:endParaRPr sz="2400">
              <a:solidFill>
                <a:schemeClr val="dk1"/>
              </a:solidFill>
              <a:latin typeface="Roboto"/>
              <a:ea typeface="Roboto"/>
              <a:cs typeface="Roboto"/>
              <a:sym typeface="Roboto"/>
            </a:endParaRPr>
          </a:p>
          <a:p>
            <a:pPr indent="0" lvl="0" marL="0" rtl="0" algn="l">
              <a:lnSpc>
                <a:spcPct val="115000"/>
              </a:lnSpc>
              <a:spcBef>
                <a:spcPts val="0"/>
              </a:spcBef>
              <a:spcAft>
                <a:spcPts val="1600"/>
              </a:spcAft>
              <a:buSzPts val="1800"/>
              <a:buNone/>
            </a:pPr>
            <a:r>
              <a:t/>
            </a:r>
            <a:endParaRPr/>
          </a:p>
        </p:txBody>
      </p:sp>
      <p:pic>
        <p:nvPicPr>
          <p:cNvPr descr="A picture containing clock, drawing&#10;&#10;Description automatically generated" id="98" name="Google Shape;98;p20"/>
          <p:cNvPicPr preferRelativeResize="0"/>
          <p:nvPr/>
        </p:nvPicPr>
        <p:blipFill rotWithShape="1">
          <a:blip r:embed="rId3">
            <a:alphaModFix/>
          </a:blip>
          <a:srcRect b="0" l="0" r="0" t="0"/>
          <a:stretch/>
        </p:blipFill>
        <p:spPr>
          <a:xfrm>
            <a:off x="7240817" y="2099518"/>
            <a:ext cx="1428750" cy="1479549"/>
          </a:xfrm>
          <a:prstGeom prst="rect">
            <a:avLst/>
          </a:prstGeom>
          <a:noFill/>
          <a:ln>
            <a:noFill/>
          </a:ln>
        </p:spPr>
      </p:pic>
      <p:pic>
        <p:nvPicPr>
          <p:cNvPr descr="A picture containing food, drawing&#10;&#10;Description automatically generated" id="99" name="Google Shape;99;p20"/>
          <p:cNvPicPr preferRelativeResize="0"/>
          <p:nvPr/>
        </p:nvPicPr>
        <p:blipFill rotWithShape="1">
          <a:blip r:embed="rId4">
            <a:alphaModFix/>
          </a:blip>
          <a:srcRect b="0" l="0" r="0" t="0"/>
          <a:stretch/>
        </p:blipFill>
        <p:spPr>
          <a:xfrm>
            <a:off x="570874" y="4260129"/>
            <a:ext cx="4031079" cy="740402"/>
          </a:xfrm>
          <a:prstGeom prst="rect">
            <a:avLst/>
          </a:prstGeom>
          <a:noFill/>
          <a:ln>
            <a:noFill/>
          </a:ln>
        </p:spPr>
      </p:pic>
      <p:pic>
        <p:nvPicPr>
          <p:cNvPr id="100" name="Google Shape;100;p20"/>
          <p:cNvPicPr preferRelativeResize="0"/>
          <p:nvPr/>
        </p:nvPicPr>
        <p:blipFill rotWithShape="1">
          <a:blip r:embed="rId5">
            <a:alphaModFix/>
          </a:blip>
          <a:srcRect b="0" l="0" r="0" t="0"/>
          <a:stretch/>
        </p:blipFill>
        <p:spPr>
          <a:xfrm>
            <a:off x="5122858" y="4060992"/>
            <a:ext cx="3933256" cy="981195"/>
          </a:xfrm>
          <a:prstGeom prst="rect">
            <a:avLst/>
          </a:prstGeom>
          <a:noFill/>
          <a:ln>
            <a:noFill/>
          </a:ln>
        </p:spPr>
      </p:pic>
      <p:sp>
        <p:nvSpPr>
          <p:cNvPr id="101" name="Google Shape;101;p20"/>
          <p:cNvSpPr txBox="1"/>
          <p:nvPr/>
        </p:nvSpPr>
        <p:spPr>
          <a:xfrm>
            <a:off x="199145" y="-54918"/>
            <a:ext cx="6320400" cy="4308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300" u="none" cap="none" strike="noStrike">
              <a:solidFill>
                <a:srgbClr val="FFFFFF"/>
              </a:solidFill>
              <a:latin typeface="Arial"/>
              <a:ea typeface="Arial"/>
              <a:cs typeface="Arial"/>
              <a:sym typeface="Arial"/>
            </a:endParaRPr>
          </a:p>
          <a:p>
            <a:pPr indent="0" lvl="0" marL="0" marR="0" rtl="0" algn="l">
              <a:lnSpc>
                <a:spcPct val="100000"/>
              </a:lnSpc>
              <a:spcBef>
                <a:spcPts val="0"/>
              </a:spcBef>
              <a:spcAft>
                <a:spcPts val="0"/>
              </a:spcAft>
              <a:buNone/>
            </a:pPr>
            <a:r>
              <a:rPr b="0" i="0" lang="en" sz="1300" u="none" cap="none" strike="noStrike">
                <a:solidFill>
                  <a:srgbClr val="FFFFFF"/>
                </a:solidFill>
                <a:latin typeface="Arial"/>
                <a:ea typeface="Arial"/>
                <a:cs typeface="Arial"/>
                <a:sym typeface="Arial"/>
              </a:rPr>
              <a:t>The 4HChangemakers is a group of Washtenaw County students (ages 13-18) whose goal is to raise student awareness and help educate their peers about what they can do (for themselves and others) regarding youth mental health in their communities. The students have hosted education/outreach events and trainings. </a:t>
            </a:r>
            <a:endParaRPr>
              <a:solidFill>
                <a:srgbClr val="FFFFFF"/>
              </a:solidFill>
            </a:endParaRPr>
          </a:p>
          <a:p>
            <a:pPr indent="0" lvl="0" marL="0" marR="0" rtl="0" algn="l">
              <a:lnSpc>
                <a:spcPct val="100000"/>
              </a:lnSpc>
              <a:spcBef>
                <a:spcPts val="0"/>
              </a:spcBef>
              <a:spcAft>
                <a:spcPts val="0"/>
              </a:spcAft>
              <a:buNone/>
            </a:pPr>
            <a:r>
              <a:t/>
            </a:r>
            <a:endParaRPr b="0" i="0" sz="1300" u="none" cap="none" strike="noStrike">
              <a:solidFill>
                <a:srgbClr val="FFFFFF"/>
              </a:solidFill>
              <a:latin typeface="Arial"/>
              <a:ea typeface="Arial"/>
              <a:cs typeface="Arial"/>
              <a:sym typeface="Arial"/>
            </a:endParaRPr>
          </a:p>
          <a:p>
            <a:pPr indent="0" lvl="0" marL="0" marR="0" rtl="0" algn="l">
              <a:lnSpc>
                <a:spcPct val="100000"/>
              </a:lnSpc>
              <a:spcBef>
                <a:spcPts val="0"/>
              </a:spcBef>
              <a:spcAft>
                <a:spcPts val="0"/>
              </a:spcAft>
              <a:buNone/>
            </a:pPr>
            <a:r>
              <a:rPr b="0" i="0" lang="en" sz="1300" u="none" cap="none" strike="noStrike">
                <a:solidFill>
                  <a:srgbClr val="FFFFFF"/>
                </a:solidFill>
                <a:latin typeface="Arial"/>
                <a:ea typeface="Arial"/>
                <a:cs typeface="Arial"/>
                <a:sym typeface="Arial"/>
              </a:rPr>
              <a:t>Teens use digital storytelling to increase awareness and destigmatize mental health through social media and (now virtual) public exhibits. Local and online experts share knowledge of tools to help tell stories: photography, graphic arts, videography, podcasting, interview techniques, meme making, and more. The group continues to explore innovative ways to humanize stories and share information with their peers. </a:t>
            </a:r>
            <a:endParaRPr>
              <a:solidFill>
                <a:srgbClr val="FFFFFF"/>
              </a:solidFill>
            </a:endParaRPr>
          </a:p>
          <a:p>
            <a:pPr indent="0" lvl="0" marL="0" marR="0" rtl="0" algn="l">
              <a:lnSpc>
                <a:spcPct val="100000"/>
              </a:lnSpc>
              <a:spcBef>
                <a:spcPts val="0"/>
              </a:spcBef>
              <a:spcAft>
                <a:spcPts val="0"/>
              </a:spcAft>
              <a:buNone/>
            </a:pPr>
            <a:r>
              <a:t/>
            </a:r>
            <a:endParaRPr b="1" i="0" sz="1300" u="none" cap="none" strike="noStrike">
              <a:solidFill>
                <a:srgbClr val="FFFFFF"/>
              </a:solidFill>
              <a:latin typeface="Arial"/>
              <a:ea typeface="Arial"/>
              <a:cs typeface="Arial"/>
              <a:sym typeface="Arial"/>
            </a:endParaRPr>
          </a:p>
          <a:p>
            <a:pPr indent="0" lvl="0" marL="0" marR="0" rtl="0" algn="l">
              <a:lnSpc>
                <a:spcPct val="100000"/>
              </a:lnSpc>
              <a:spcBef>
                <a:spcPts val="0"/>
              </a:spcBef>
              <a:spcAft>
                <a:spcPts val="0"/>
              </a:spcAft>
              <a:buNone/>
            </a:pPr>
            <a:r>
              <a:rPr b="0" i="0" lang="en" sz="1300" u="none" cap="none" strike="noStrike">
                <a:solidFill>
                  <a:srgbClr val="FFFFFF"/>
                </a:solidFill>
                <a:latin typeface="Arial"/>
                <a:ea typeface="Arial"/>
                <a:cs typeface="Arial"/>
                <a:sym typeface="Arial"/>
              </a:rPr>
              <a:t>This 4H Changemakers 2020 Digital Exhibit – </a:t>
            </a:r>
            <a:r>
              <a:rPr b="1" i="0" lang="en" sz="1300" u="none" cap="none" strike="noStrike">
                <a:solidFill>
                  <a:srgbClr val="FFFFFF"/>
                </a:solidFill>
                <a:latin typeface="Arial"/>
                <a:ea typeface="Arial"/>
                <a:cs typeface="Arial"/>
                <a:sym typeface="Arial"/>
              </a:rPr>
              <a:t>STOMP OUT STIGMA </a:t>
            </a:r>
            <a:r>
              <a:rPr b="0" i="0" lang="en" sz="1300" u="none" cap="none" strike="noStrike">
                <a:solidFill>
                  <a:srgbClr val="FFFFFF"/>
                </a:solidFill>
                <a:latin typeface="Arial"/>
                <a:ea typeface="Arial"/>
                <a:cs typeface="Arial"/>
                <a:sym typeface="Arial"/>
              </a:rPr>
              <a:t>-</a:t>
            </a:r>
            <a:endParaRPr>
              <a:solidFill>
                <a:srgbClr val="FFFFFF"/>
              </a:solidFill>
            </a:endParaRPr>
          </a:p>
          <a:p>
            <a:pPr indent="0" lvl="0" marL="0" marR="0" rtl="0" algn="l">
              <a:lnSpc>
                <a:spcPct val="100000"/>
              </a:lnSpc>
              <a:spcBef>
                <a:spcPts val="0"/>
              </a:spcBef>
              <a:spcAft>
                <a:spcPts val="0"/>
              </a:spcAft>
              <a:buNone/>
            </a:pPr>
            <a:r>
              <a:rPr b="0" i="0" lang="en" sz="1300" u="none" cap="none" strike="noStrike">
                <a:solidFill>
                  <a:srgbClr val="FFFFFF"/>
                </a:solidFill>
                <a:latin typeface="Arial"/>
                <a:ea typeface="Arial"/>
                <a:cs typeface="Arial"/>
                <a:sym typeface="Arial"/>
              </a:rPr>
              <a:t>is made possible thanks to generous  funding from 4H, Microsoft, and University of Michigan Community Health Services. </a:t>
            </a:r>
            <a:endParaRPr>
              <a:solidFill>
                <a:srgbClr val="FFFFFF"/>
              </a:solidFill>
            </a:endParaRPr>
          </a:p>
          <a:p>
            <a:pPr indent="0" lvl="0" marL="0" marR="0" rtl="0" algn="l">
              <a:lnSpc>
                <a:spcPct val="100000"/>
              </a:lnSpc>
              <a:spcBef>
                <a:spcPts val="0"/>
              </a:spcBef>
              <a:spcAft>
                <a:spcPts val="0"/>
              </a:spcAft>
              <a:buNone/>
            </a:pPr>
            <a:r>
              <a:t/>
            </a:r>
            <a:endParaRPr b="0" i="0" sz="1300" u="none" cap="none" strike="noStrike">
              <a:solidFill>
                <a:srgbClr val="FFFFFF"/>
              </a:solidFill>
              <a:latin typeface="Arial"/>
              <a:ea typeface="Arial"/>
              <a:cs typeface="Arial"/>
              <a:sym typeface="Arial"/>
            </a:endParaRPr>
          </a:p>
          <a:p>
            <a:pPr indent="0" lvl="0" marL="0" marR="0" rtl="0" algn="l">
              <a:lnSpc>
                <a:spcPct val="100000"/>
              </a:lnSpc>
              <a:spcBef>
                <a:spcPts val="0"/>
              </a:spcBef>
              <a:spcAft>
                <a:spcPts val="0"/>
              </a:spcAft>
              <a:buNone/>
            </a:pPr>
            <a:r>
              <a:rPr b="0" i="0" lang="en" sz="1300" u="none" cap="none" strike="noStrike">
                <a:solidFill>
                  <a:srgbClr val="FFFFFF"/>
                </a:solidFill>
                <a:latin typeface="Arial"/>
                <a:ea typeface="Arial"/>
                <a:cs typeface="Arial"/>
                <a:sym typeface="Arial"/>
              </a:rPr>
              <a:t>Contact </a:t>
            </a:r>
            <a:r>
              <a:rPr b="1" i="0" lang="en" sz="1300" u="none" cap="none" strike="noStrike">
                <a:solidFill>
                  <a:srgbClr val="FFFFFF"/>
                </a:solidFill>
                <a:latin typeface="Arial"/>
                <a:ea typeface="Arial"/>
                <a:cs typeface="Arial"/>
                <a:sym typeface="Arial"/>
              </a:rPr>
              <a:t>Washtenaw County 4H </a:t>
            </a:r>
            <a:r>
              <a:rPr b="0" i="0" lang="en" sz="1300" u="none" cap="none" strike="noStrike">
                <a:solidFill>
                  <a:srgbClr val="FFFFFF"/>
                </a:solidFill>
                <a:latin typeface="Arial"/>
                <a:ea typeface="Arial"/>
                <a:cs typeface="Arial"/>
                <a:sym typeface="Arial"/>
              </a:rPr>
              <a:t>for more information about this and other teen mental health initiatives at </a:t>
            </a:r>
            <a:r>
              <a:rPr b="1" i="0" lang="en" sz="1300" u="none" cap="none" strike="noStrike">
                <a:solidFill>
                  <a:srgbClr val="FFFFFF"/>
                </a:solidFill>
                <a:latin typeface="Arial"/>
                <a:ea typeface="Arial"/>
                <a:cs typeface="Arial"/>
                <a:sym typeface="Arial"/>
              </a:rPr>
              <a:t>(734) 222-3900  </a:t>
            </a:r>
            <a:r>
              <a:rPr b="0" i="0" lang="en" sz="1300" u="none" cap="none" strike="noStrike">
                <a:solidFill>
                  <a:srgbClr val="FFFFFF"/>
                </a:solidFill>
                <a:latin typeface="Arial"/>
                <a:ea typeface="Arial"/>
                <a:cs typeface="Arial"/>
                <a:sym typeface="Arial"/>
              </a:rPr>
              <a:t> </a:t>
            </a:r>
            <a:r>
              <a:rPr b="0" i="0" lang="en" sz="1300" u="sng" cap="none" strike="noStrike">
                <a:solidFill>
                  <a:srgbClr val="FFFFFF"/>
                </a:solidFill>
                <a:latin typeface="Arial"/>
                <a:ea typeface="Arial"/>
                <a:cs typeface="Arial"/>
                <a:sym typeface="Arial"/>
                <a:hlinkClick r:id="rId6">
                  <a:extLst>
                    <a:ext uri="{A12FA001-AC4F-418D-AE19-62706E023703}">
                      <ahyp:hlinkClr val="tx"/>
                    </a:ext>
                  </a:extLst>
                </a:hlinkClick>
              </a:rPr>
              <a:t>https://www.canr.msu.edu/washtenaw/washtenaw_county_4_h/</a:t>
            </a:r>
            <a:endParaRPr b="1" i="0" sz="1300" u="none" cap="none" strike="noStrike">
              <a:solidFill>
                <a:srgbClr val="FFFFFF"/>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